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1" r:id="rId2"/>
    <p:sldId id="256" r:id="rId3"/>
    <p:sldId id="265" r:id="rId4"/>
    <p:sldId id="269" r:id="rId5"/>
    <p:sldId id="270" r:id="rId6"/>
    <p:sldId id="271" r:id="rId7"/>
    <p:sldId id="274" r:id="rId8"/>
    <p:sldId id="275" r:id="rId9"/>
    <p:sldId id="273" r:id="rId10"/>
    <p:sldId id="277" r:id="rId11"/>
    <p:sldId id="278" r:id="rId12"/>
    <p:sldId id="279" r:id="rId13"/>
    <p:sldId id="272" r:id="rId14"/>
    <p:sldId id="280" r:id="rId15"/>
    <p:sldId id="281" r:id="rId16"/>
    <p:sldId id="282" r:id="rId17"/>
    <p:sldId id="283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962" autoAdjust="0"/>
    <p:restoredTop sz="94660"/>
  </p:normalViewPr>
  <p:slideViewPr>
    <p:cSldViewPr>
      <p:cViewPr>
        <p:scale>
          <a:sx n="125" d="100"/>
          <a:sy n="125" d="100"/>
        </p:scale>
        <p:origin x="948" y="28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F54C7-8D18-4AD2-B914-26DE8C5F0F2E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A6C06-F9B4-471B-AB47-6261457357C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969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AR" dirty="0" smtClean="0"/>
          </a:p>
        </p:txBody>
      </p:sp>
      <p:sp>
        <p:nvSpPr>
          <p:cNvPr id="55300" name="3 Marcador de número de diapositiva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6368D80-C7E0-41F7-84A3-9CA73BC396B8}" type="slidenum">
              <a:rPr lang="es-ES" altLang="es-A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ES" altLang="es-A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C6DA-9E08-4EC3-8615-F233D2FBF565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0329-B95D-4EC6-A34C-4765F6727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784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C6DA-9E08-4EC3-8615-F233D2FBF565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0329-B95D-4EC6-A34C-4765F6727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032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C6DA-9E08-4EC3-8615-F233D2FBF565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0329-B95D-4EC6-A34C-4765F6727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8118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C6DA-9E08-4EC3-8615-F233D2FBF565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0329-B95D-4EC6-A34C-4765F6727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139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C6DA-9E08-4EC3-8615-F233D2FBF565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0329-B95D-4EC6-A34C-4765F6727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696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C6DA-9E08-4EC3-8615-F233D2FBF565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0329-B95D-4EC6-A34C-4765F6727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5799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C6DA-9E08-4EC3-8615-F233D2FBF565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0329-B95D-4EC6-A34C-4765F6727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3957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C6DA-9E08-4EC3-8615-F233D2FBF565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0329-B95D-4EC6-A34C-4765F6727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5866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C6DA-9E08-4EC3-8615-F233D2FBF565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0329-B95D-4EC6-A34C-4765F6727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544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C6DA-9E08-4EC3-8615-F233D2FBF565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0329-B95D-4EC6-A34C-4765F6727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51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C6DA-9E08-4EC3-8615-F233D2FBF565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20329-B95D-4EC6-A34C-4765F6727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1084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C6DA-9E08-4EC3-8615-F233D2FBF565}" type="datetimeFigureOut">
              <a:rPr lang="es-ES" smtClean="0"/>
              <a:t>13/03/2018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520329-B95D-4EC6-A34C-4765F67274A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879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055"/>
            <a:ext cx="9144000" cy="6393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73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DIFERENCIAS ENTRE HUMANOS Y ANH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HUMANOS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 smtClean="0"/>
              <a:t>RACIOCINIO</a:t>
            </a:r>
          </a:p>
          <a:p>
            <a:r>
              <a:rPr lang="es-ES" dirty="0" smtClean="0"/>
              <a:t>CONCIENCIA</a:t>
            </a:r>
          </a:p>
          <a:p>
            <a:r>
              <a:rPr lang="es-ES" dirty="0" smtClean="0"/>
              <a:t>LENGUAJE</a:t>
            </a:r>
          </a:p>
          <a:p>
            <a:r>
              <a:rPr lang="es-ES" dirty="0" smtClean="0"/>
              <a:t>BIPEDO</a:t>
            </a:r>
          </a:p>
          <a:p>
            <a:r>
              <a:rPr lang="es-ES" dirty="0" smtClean="0"/>
              <a:t>SOCIABILIDAD</a:t>
            </a:r>
          </a:p>
          <a:p>
            <a:r>
              <a:rPr lang="es-ES" dirty="0" smtClean="0"/>
              <a:t>INTERES PROPIOS</a:t>
            </a:r>
          </a:p>
          <a:p>
            <a:r>
              <a:rPr lang="es-ES" dirty="0" smtClean="0"/>
              <a:t>DISCERNIMIENTO</a:t>
            </a:r>
          </a:p>
          <a:p>
            <a:r>
              <a:rPr lang="es-ES" dirty="0" smtClean="0"/>
              <a:t>DERECHOS Y OBLIGACIONES</a:t>
            </a:r>
          </a:p>
          <a:p>
            <a:r>
              <a:rPr lang="es-ES" dirty="0" smtClean="0"/>
              <a:t>CAPACIDAD</a:t>
            </a:r>
          </a:p>
          <a:p>
            <a:r>
              <a:rPr lang="es-ES" dirty="0" smtClean="0"/>
              <a:t>ÉTICA: construcción humana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s-ES" dirty="0" smtClean="0"/>
              <a:t>ANIMALES NO HUMANOS</a:t>
            </a:r>
            <a:endParaRPr lang="es-ES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sz="1600" dirty="0" smtClean="0"/>
              <a:t>Facultad de la mente  que permite entender, tomar decisiones . Formarse una idea de la realidad.</a:t>
            </a:r>
          </a:p>
          <a:p>
            <a:r>
              <a:rPr lang="es-ES" sz="1600" dirty="0" smtClean="0"/>
              <a:t>Declaración de Cambridge.</a:t>
            </a:r>
          </a:p>
          <a:p>
            <a:r>
              <a:rPr lang="es-ES" sz="1600" dirty="0" smtClean="0"/>
              <a:t>Lenguaje ( no lo entendemos)</a:t>
            </a:r>
          </a:p>
          <a:p>
            <a:r>
              <a:rPr lang="es-ES" sz="1600" dirty="0" smtClean="0"/>
              <a:t>Bípedos, cuadrúpedos  según  especie.</a:t>
            </a:r>
          </a:p>
          <a:p>
            <a:r>
              <a:rPr lang="es-ES" sz="1600" dirty="0" smtClean="0"/>
              <a:t>Sociabilidad: muchas especies trabajan en comunidades con jerarquías</a:t>
            </a:r>
          </a:p>
          <a:p>
            <a:r>
              <a:rPr lang="es-ES" sz="1600" dirty="0" smtClean="0"/>
              <a:t>Tienen intereses propios, pueden no coincidir con los humanos.</a:t>
            </a:r>
          </a:p>
          <a:p>
            <a:r>
              <a:rPr lang="es-ES" sz="1600" dirty="0" smtClean="0"/>
              <a:t>Discernimiento: juicio, distinguir lo bueno y lo malo. (facultad  aprendida por el humano) </a:t>
            </a:r>
          </a:p>
          <a:p>
            <a:r>
              <a:rPr lang="es-ES" sz="1600" dirty="0"/>
              <a:t>h</a:t>
            </a:r>
            <a:r>
              <a:rPr lang="es-ES" sz="1600" dirty="0" smtClean="0"/>
              <a:t>ay muchos humanos que no tienen obligaciones</a:t>
            </a:r>
          </a:p>
          <a:p>
            <a:r>
              <a:rPr lang="es-ES" sz="1600" dirty="0" smtClean="0"/>
              <a:t>Capacidad:: muchos humanos  tienen capacidad diferenciada.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96911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24743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PALABRA « PERSONA»  SENTIDOS</a:t>
            </a: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Oscar Horta  dice: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268760"/>
            <a:ext cx="9036496" cy="5472608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*Sentido coloquial = «SER HUMANO»</a:t>
            </a:r>
          </a:p>
          <a:p>
            <a:r>
              <a:rPr lang="es-ES" dirty="0"/>
              <a:t>*</a:t>
            </a:r>
            <a:r>
              <a:rPr lang="es-ES" dirty="0" smtClean="0"/>
              <a:t>Sentido </a:t>
            </a:r>
            <a:r>
              <a:rPr lang="es-ES" dirty="0" err="1" smtClean="0"/>
              <a:t>metafisico</a:t>
            </a:r>
            <a:r>
              <a:rPr lang="es-ES" dirty="0" smtClean="0"/>
              <a:t>: Persona = seres conscientes, pensantes o agentes </a:t>
            </a:r>
          </a:p>
          <a:p>
            <a:r>
              <a:rPr lang="es-ES" dirty="0"/>
              <a:t>*</a:t>
            </a:r>
            <a:r>
              <a:rPr lang="es-ES" dirty="0" err="1" smtClean="0"/>
              <a:t>Filosofia</a:t>
            </a:r>
            <a:r>
              <a:rPr lang="es-ES" dirty="0" smtClean="0"/>
              <a:t> Moral: hay  dos sentidos  … </a:t>
            </a:r>
          </a:p>
          <a:p>
            <a:r>
              <a:rPr lang="es-ES" dirty="0" smtClean="0"/>
              <a:t>a)agencia moral</a:t>
            </a:r>
          </a:p>
          <a:p>
            <a:r>
              <a:rPr lang="es-ES" dirty="0" smtClean="0"/>
              <a:t>b) consideración  moral </a:t>
            </a:r>
          </a:p>
          <a:p>
            <a:r>
              <a:rPr lang="es-ES" dirty="0" smtClean="0"/>
              <a:t>Englobaría los términos de  motivación moral, responsabilidades morales , atributos  que resultan moralmente  relevantes</a:t>
            </a:r>
          </a:p>
          <a:p>
            <a:r>
              <a:rPr lang="es-ES" dirty="0" smtClean="0"/>
              <a:t>*Persona en sentido jurídico:</a:t>
            </a:r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7830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052735"/>
          </a:xfrm>
        </p:spPr>
        <p:txBody>
          <a:bodyPr/>
          <a:lstStyle/>
          <a:p>
            <a:r>
              <a:rPr lang="es-ES" dirty="0" smtClean="0"/>
              <a:t>Persona en sentido Jurídico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196752"/>
            <a:ext cx="9144000" cy="5661248"/>
          </a:xfrm>
        </p:spPr>
        <p:txBody>
          <a:bodyPr/>
          <a:lstStyle/>
          <a:p>
            <a:r>
              <a:rPr lang="es-ES" dirty="0" smtClean="0"/>
              <a:t>Se  define  en forma dualista</a:t>
            </a:r>
          </a:p>
          <a:p>
            <a:r>
              <a:rPr lang="es-ES" dirty="0" smtClean="0"/>
              <a:t>a)…Capacidad de obrar</a:t>
            </a:r>
          </a:p>
          <a:p>
            <a:r>
              <a:rPr lang="es-ES" dirty="0" smtClean="0"/>
              <a:t>(en el ámbito jurídico)</a:t>
            </a:r>
          </a:p>
          <a:p>
            <a:r>
              <a:rPr lang="es-ES" dirty="0" smtClean="0"/>
              <a:t>                     b)...Tener  responsabilidades legales :persona es toda  persona que el derecho le reconoce  deberes y prerrogativas legales (humanos, corporaciones, empresas).</a:t>
            </a:r>
          </a:p>
          <a:p>
            <a:endParaRPr lang="es-ES" dirty="0"/>
          </a:p>
          <a:p>
            <a:r>
              <a:rPr lang="es-ES" dirty="0" smtClean="0"/>
              <a:t>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90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1916831"/>
          </a:xfrm>
        </p:spPr>
        <p:txBody>
          <a:bodyPr/>
          <a:lstStyle/>
          <a:p>
            <a:r>
              <a:rPr lang="es-ES" dirty="0" smtClean="0"/>
              <a:t>SUJETOS  DE  DERECHOS  RECONOCIDOS 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700808"/>
            <a:ext cx="9144000" cy="5157192"/>
          </a:xfrm>
        </p:spPr>
        <p:txBody>
          <a:bodyPr>
            <a:normAutofit fontScale="77500" lnSpcReduction="20000"/>
          </a:bodyPr>
          <a:lstStyle/>
          <a:p>
            <a:r>
              <a:rPr lang="es-ES" dirty="0" smtClean="0"/>
              <a:t>RIO ATRATO (SENTENCIA T 622/16 COLOMBIA)</a:t>
            </a:r>
          </a:p>
          <a:p>
            <a:r>
              <a:rPr lang="es-ES" dirty="0" smtClean="0"/>
              <a:t>RIO WANGHAMUI  -  2017- NUEVA ZELANDA</a:t>
            </a:r>
          </a:p>
          <a:p>
            <a:r>
              <a:rPr lang="es-ES" dirty="0" smtClean="0"/>
              <a:t>Zona  parque Natural </a:t>
            </a:r>
            <a:r>
              <a:rPr lang="es-ES" dirty="0" err="1" smtClean="0"/>
              <a:t>Tuhoe</a:t>
            </a:r>
            <a:r>
              <a:rPr lang="es-ES" dirty="0" smtClean="0"/>
              <a:t>(2014) ley UREWERA –TE .Nueva Zelanda</a:t>
            </a:r>
          </a:p>
          <a:p>
            <a:r>
              <a:rPr lang="es-ES" dirty="0" smtClean="0"/>
              <a:t>Ganges y sus afluentes (múltiples PJ  en 2017)</a:t>
            </a:r>
          </a:p>
          <a:p>
            <a:r>
              <a:rPr lang="es-ES" dirty="0" smtClean="0"/>
              <a:t>La NATURALEZA – CONSTITUCION DE  ECUADOR</a:t>
            </a:r>
          </a:p>
          <a:p>
            <a:r>
              <a:rPr lang="es-ES" dirty="0" smtClean="0"/>
              <a:t>                    -Constitución  de  Bolivia</a:t>
            </a:r>
          </a:p>
          <a:p>
            <a:r>
              <a:rPr lang="es-ES" dirty="0" smtClean="0"/>
              <a:t>(extendió a </a:t>
            </a:r>
            <a:r>
              <a:rPr lang="es-ES" dirty="0" err="1" smtClean="0"/>
              <a:t>Africa</a:t>
            </a:r>
            <a:r>
              <a:rPr lang="es-ES" dirty="0" smtClean="0"/>
              <a:t> Subsahariana, Australia, </a:t>
            </a:r>
            <a:r>
              <a:rPr lang="es-ES" dirty="0" err="1" smtClean="0"/>
              <a:t>Canada</a:t>
            </a:r>
            <a:r>
              <a:rPr lang="es-ES" dirty="0" smtClean="0"/>
              <a:t>, India, Nepal, </a:t>
            </a:r>
          </a:p>
          <a:p>
            <a:r>
              <a:rPr lang="es-ES" dirty="0" smtClean="0"/>
              <a:t>Nueva Zelanda)</a:t>
            </a:r>
          </a:p>
          <a:p>
            <a:r>
              <a:rPr lang="es-ES" dirty="0" smtClean="0"/>
              <a:t>UN LIBRO SAGRADO, Templos  y deidades en la India  </a:t>
            </a:r>
          </a:p>
          <a:p>
            <a:r>
              <a:rPr lang="es-ES" dirty="0" err="1" smtClean="0"/>
              <a:t>Orangutan</a:t>
            </a:r>
            <a:r>
              <a:rPr lang="es-ES" dirty="0" smtClean="0"/>
              <a:t>  «Sandra»</a:t>
            </a:r>
          </a:p>
          <a:p>
            <a:r>
              <a:rPr lang="es-ES" dirty="0" err="1" smtClean="0"/>
              <a:t>Chimpace</a:t>
            </a:r>
            <a:r>
              <a:rPr lang="es-ES" dirty="0" smtClean="0"/>
              <a:t> «Cecilia»</a:t>
            </a:r>
          </a:p>
          <a:p>
            <a:r>
              <a:rPr lang="es-ES" dirty="0" smtClean="0"/>
              <a:t>Oso «Chucho»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5778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12775"/>
          </a:xfrm>
        </p:spPr>
        <p:txBody>
          <a:bodyPr/>
          <a:lstStyle/>
          <a:p>
            <a:r>
              <a:rPr lang="es-ES" dirty="0" smtClean="0"/>
              <a:t>Legislación  Comparada 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484784"/>
            <a:ext cx="9144000" cy="5328592"/>
          </a:xfrm>
        </p:spPr>
        <p:txBody>
          <a:bodyPr>
            <a:normAutofit/>
          </a:bodyPr>
          <a:lstStyle/>
          <a:p>
            <a:r>
              <a:rPr lang="es-ES" sz="1600" b="1" dirty="0" smtClean="0"/>
              <a:t>1992-SUIZA,</a:t>
            </a:r>
            <a:r>
              <a:rPr lang="es-ES" sz="1600" dirty="0" smtClean="0"/>
              <a:t>reconoce dignidad de los animales  en su constitución (articulo 120.2)</a:t>
            </a:r>
          </a:p>
          <a:p>
            <a:r>
              <a:rPr lang="es-ES" sz="1600" b="1" dirty="0" smtClean="0"/>
              <a:t>1994  Costa  Rica -ley de Bienestar animal y 2015 ley de </a:t>
            </a:r>
            <a:r>
              <a:rPr lang="es-ES" sz="1600" b="1" dirty="0" err="1" smtClean="0"/>
              <a:t>proteccion</a:t>
            </a:r>
            <a:r>
              <a:rPr lang="es-ES" sz="1600" b="1" dirty="0" smtClean="0"/>
              <a:t> animal  </a:t>
            </a:r>
          </a:p>
          <a:p>
            <a:r>
              <a:rPr lang="es-ES" sz="1600" b="1" dirty="0" smtClean="0"/>
              <a:t>1996- junio 6</a:t>
            </a:r>
            <a:r>
              <a:rPr lang="es-ES" sz="1600" dirty="0" smtClean="0"/>
              <a:t>  La unión europea emitió Resolución del Parlamento Europeo iniciativa materializada en el Protocolo anejo Tratado  constitutivo de la Comunidad Europea  Nº 33 sobre  protección y bienestar animal introducido en el Tratado de </a:t>
            </a:r>
            <a:r>
              <a:rPr lang="es-ES" sz="1600" dirty="0" err="1" smtClean="0"/>
              <a:t>Amsterdam</a:t>
            </a:r>
            <a:r>
              <a:rPr lang="es-ES" sz="1600" dirty="0" smtClean="0"/>
              <a:t> </a:t>
            </a:r>
            <a:r>
              <a:rPr lang="es-ES" sz="1600" b="1" dirty="0" smtClean="0"/>
              <a:t>(1997)</a:t>
            </a:r>
          </a:p>
          <a:p>
            <a:r>
              <a:rPr lang="es-ES" sz="1600" b="1" dirty="0" smtClean="0"/>
              <a:t>2002-Alemania</a:t>
            </a:r>
            <a:r>
              <a:rPr lang="es-ES" sz="1600" dirty="0" smtClean="0"/>
              <a:t>, incorporó el Bienestar Animal , a la Constitución en forma de objetivo estatal (art 20ª) </a:t>
            </a:r>
          </a:p>
          <a:p>
            <a:r>
              <a:rPr lang="es-ES" sz="1600" dirty="0" smtClean="0"/>
              <a:t>«El Estado protege  los  fundamentos de la vida  de la vida y de los animales, mediante el ejercicio del poder legislativo, en el marco del orden constitucional y de los poderes ejecutivo y judicial en las condiciones fijadas por la ley y el derecho»</a:t>
            </a:r>
          </a:p>
          <a:p>
            <a:r>
              <a:rPr lang="es-ES" sz="1600" dirty="0" smtClean="0"/>
              <a:t>En la práctica , el aspecto legislativo considerado en la forma  constitucional , fue desarrollado mediante una ley de protección animal y en leyes de los distintos estados.</a:t>
            </a:r>
          </a:p>
          <a:p>
            <a:r>
              <a:rPr lang="es-ES" sz="1600" b="1" dirty="0" smtClean="0"/>
              <a:t>2007-Luxemburgo-</a:t>
            </a:r>
            <a:r>
              <a:rPr lang="es-ES" sz="1600" dirty="0" smtClean="0"/>
              <a:t> se ha  incorporado en la revisión constitucional, como objetivo publico de promoción para protección y bienestar.</a:t>
            </a:r>
          </a:p>
          <a:p>
            <a:r>
              <a:rPr lang="es-ES" sz="1600" b="1" dirty="0" smtClean="0"/>
              <a:t>2009-Tratado de Lisboa </a:t>
            </a:r>
            <a:r>
              <a:rPr lang="es-ES" sz="1600" dirty="0" smtClean="0"/>
              <a:t>incluye el carácter  de seres sensibles en la parte dispositiva, regula medidas  de protección que les eviten el dolor, sufrimiento o lesiones innecesarias</a:t>
            </a:r>
          </a:p>
          <a:p>
            <a:r>
              <a:rPr lang="es-ES" sz="1600" dirty="0" smtClean="0"/>
              <a:t>2011 Nicaragua  Ley de Bienestar Animal  </a:t>
            </a:r>
          </a:p>
          <a:p>
            <a:r>
              <a:rPr lang="es-ES" sz="1600" dirty="0" smtClean="0"/>
              <a:t>Protocolo de Cataluña</a:t>
            </a:r>
          </a:p>
          <a:p>
            <a:r>
              <a:rPr lang="es-ES" sz="1600" dirty="0" smtClean="0"/>
              <a:t>2015- Legislación Francesa  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99453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152127"/>
          </a:xfrm>
        </p:spPr>
        <p:txBody>
          <a:bodyPr/>
          <a:lstStyle/>
          <a:p>
            <a:r>
              <a:rPr lang="es-ES" dirty="0" smtClean="0"/>
              <a:t>Legislación Argentina Nacional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2088232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Ley 14.346-Maltrato y Crueldad</a:t>
            </a:r>
          </a:p>
          <a:p>
            <a:r>
              <a:rPr lang="es-ES" dirty="0" smtClean="0"/>
              <a:t>Ley  de fauna </a:t>
            </a:r>
          </a:p>
          <a:p>
            <a:r>
              <a:rPr lang="es-ES" dirty="0" smtClean="0"/>
              <a:t>Ley 27330 Ley de Prohibición de Carreras de Perros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1985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44624"/>
            <a:ext cx="9144000" cy="1916832"/>
          </a:xfrm>
        </p:spPr>
        <p:txBody>
          <a:bodyPr>
            <a:normAutofit fontScale="90000"/>
          </a:bodyPr>
          <a:lstStyle/>
          <a:p>
            <a:r>
              <a:rPr lang="es-ES" sz="2000" dirty="0" smtClean="0"/>
              <a:t>¿Pueden los ANH  ser  sujetos de derechos? </a:t>
            </a:r>
            <a:br>
              <a:rPr lang="es-ES" sz="2000" dirty="0" smtClean="0"/>
            </a:br>
            <a:r>
              <a:rPr lang="es-ES" sz="2000" dirty="0" smtClean="0"/>
              <a:t>SI.</a:t>
            </a:r>
            <a:br>
              <a:rPr lang="es-ES" sz="2000" dirty="0" smtClean="0"/>
            </a:br>
            <a:r>
              <a:rPr lang="es-ES" sz="2000" dirty="0" smtClean="0"/>
              <a:t>Que derechos deberían reconocerse</a:t>
            </a:r>
            <a:br>
              <a:rPr lang="es-ES" sz="2000" dirty="0" smtClean="0"/>
            </a:br>
            <a:r>
              <a:rPr lang="es-ES" sz="2000" dirty="0" smtClean="0"/>
              <a:t>la Vida, La Libertad , La integridad física, la Dignidad.</a:t>
            </a:r>
            <a:br>
              <a:rPr lang="es-ES" sz="2000" dirty="0" smtClean="0"/>
            </a:br>
            <a:r>
              <a:rPr lang="es-ES" sz="2000" dirty="0" smtClean="0"/>
              <a:t>El Cambio  de Status  de  los ANH, es una decisión  de la Sociedad.</a:t>
            </a:r>
            <a:br>
              <a:rPr lang="es-ES" sz="2000" dirty="0" smtClean="0"/>
            </a:br>
            <a:r>
              <a:rPr lang="es-ES" sz="2000" dirty="0" smtClean="0"/>
              <a:t>No es  un problema  ni </a:t>
            </a:r>
            <a:r>
              <a:rPr lang="es-ES" sz="2000" dirty="0" err="1" smtClean="0"/>
              <a:t>filosofíco</a:t>
            </a:r>
            <a:r>
              <a:rPr lang="es-ES" sz="2000" dirty="0" smtClean="0"/>
              <a:t>, ni jurídico</a:t>
            </a:r>
            <a:endParaRPr lang="es-ES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/>
          <a:lstStyle/>
          <a:p>
            <a:r>
              <a:rPr lang="es-ES" dirty="0" smtClean="0"/>
              <a:t>NO VEO POSIBLE  LOS DD HH SIN RECONOCER LOS DERECHOS DE LAS DEMAS ESPECIES (ERZ)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1946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GRACIAS POR SU ATENCION</a:t>
            </a:r>
            <a:endParaRPr lang="es-ES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5675" y="1600200"/>
            <a:ext cx="6472649" cy="4525963"/>
          </a:xfrm>
        </p:spPr>
      </p:pic>
    </p:spTree>
    <p:extLst>
      <p:ext uri="{BB962C8B-B14F-4D97-AF65-F5344CB8AC3E}">
        <p14:creationId xmlns:p14="http://schemas.microsoft.com/office/powerpoint/2010/main" val="1552907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PERSONALIDAD JURIDICA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dirty="0" smtClean="0"/>
              <a:t>ANIMALES NO HUMANOS 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408636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6146" name="2 Marcador de contenido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algn="ctr" eaLnBrk="1" hangingPunct="1">
              <a:buFont typeface="Arial" charset="0"/>
              <a:buNone/>
            </a:pPr>
            <a:r>
              <a:rPr lang="es-AR" b="1" dirty="0" smtClean="0"/>
              <a:t>PERSONA</a:t>
            </a:r>
          </a:p>
          <a:p>
            <a:pPr algn="ctr" eaLnBrk="1" hangingPunct="1">
              <a:buFont typeface="Arial" charset="0"/>
              <a:buNone/>
            </a:pPr>
            <a:r>
              <a:rPr lang="es-AR" i="1" dirty="0" smtClean="0"/>
              <a:t>*Lenguaje</a:t>
            </a:r>
            <a:r>
              <a:rPr lang="es-AR" b="1" i="1" dirty="0" smtClean="0"/>
              <a:t>			*Derechos	</a:t>
            </a:r>
          </a:p>
          <a:p>
            <a:pPr algn="ctr" eaLnBrk="1" hangingPunct="1">
              <a:buFont typeface="Arial" charset="0"/>
              <a:buNone/>
            </a:pPr>
            <a:r>
              <a:rPr lang="es-AR" b="1" i="1" dirty="0" smtClean="0"/>
              <a:t>				            </a:t>
            </a:r>
            <a:endParaRPr lang="es-AR" i="1" dirty="0" smtClean="0"/>
          </a:p>
          <a:p>
            <a:pPr algn="ctr" eaLnBrk="1" hangingPunct="1">
              <a:buFont typeface="Arial" charset="0"/>
              <a:buNone/>
            </a:pPr>
            <a:endParaRPr lang="es-AR" b="1" i="1" u="sng" dirty="0" smtClean="0"/>
          </a:p>
          <a:p>
            <a:pPr algn="ctr" eaLnBrk="1" hangingPunct="1">
              <a:buFont typeface="Arial" charset="0"/>
              <a:buNone/>
            </a:pPr>
            <a:endParaRPr lang="es-AR" b="1" i="1" u="sng" dirty="0"/>
          </a:p>
          <a:p>
            <a:pPr algn="ctr" eaLnBrk="1" hangingPunct="1">
              <a:buFont typeface="Arial" charset="0"/>
              <a:buNone/>
            </a:pPr>
            <a:r>
              <a:rPr lang="es-AR" b="1" i="1" u="sng" dirty="0" smtClean="0"/>
              <a:t>SER HUMANO</a:t>
            </a:r>
          </a:p>
          <a:p>
            <a:pPr algn="ctr" eaLnBrk="1" hangingPunct="1">
              <a:buFont typeface="Arial" charset="0"/>
              <a:buNone/>
            </a:pPr>
            <a:endParaRPr lang="es-AR" b="1" i="1" u="sng" dirty="0" smtClean="0"/>
          </a:p>
          <a:p>
            <a:pPr algn="ctr" eaLnBrk="1" hangingPunct="1">
              <a:buFont typeface="Arial" charset="0"/>
              <a:buNone/>
            </a:pPr>
            <a:endParaRPr lang="es-AR" b="1" i="1" u="sng" dirty="0" smtClean="0"/>
          </a:p>
          <a:p>
            <a:pPr algn="ctr" eaLnBrk="1" hangingPunct="1">
              <a:buFont typeface="Arial" charset="0"/>
              <a:buNone/>
            </a:pPr>
            <a:endParaRPr lang="es-AR" b="1" u="sng" dirty="0" smtClean="0"/>
          </a:p>
          <a:p>
            <a:pPr algn="ctr" eaLnBrk="1" hangingPunct="1">
              <a:buFont typeface="Arial" charset="0"/>
              <a:buNone/>
            </a:pPr>
            <a:r>
              <a:rPr lang="es-AR" b="1" u="sng" dirty="0" smtClean="0"/>
              <a:t>SUJETO DE DERECHO</a:t>
            </a:r>
          </a:p>
          <a:p>
            <a:pPr algn="ctr" eaLnBrk="1" hangingPunct="1">
              <a:buFont typeface="Arial" charset="0"/>
              <a:buNone/>
            </a:pPr>
            <a:endParaRPr lang="es-AR" b="1" i="1" u="sng" dirty="0" smtClean="0">
              <a:solidFill>
                <a:srgbClr val="002060"/>
              </a:solidFill>
            </a:endParaRPr>
          </a:p>
        </p:txBody>
      </p:sp>
      <p:sp>
        <p:nvSpPr>
          <p:cNvPr id="6" name="5 Flecha arriba y abajo"/>
          <p:cNvSpPr/>
          <p:nvPr/>
        </p:nvSpPr>
        <p:spPr>
          <a:xfrm>
            <a:off x="4376208" y="764704"/>
            <a:ext cx="503237" cy="1871663"/>
          </a:xfrm>
          <a:prstGeom prst="upDownArrow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/>
          </a:p>
        </p:txBody>
      </p:sp>
      <p:sp>
        <p:nvSpPr>
          <p:cNvPr id="7" name="6 Igual que"/>
          <p:cNvSpPr/>
          <p:nvPr/>
        </p:nvSpPr>
        <p:spPr>
          <a:xfrm>
            <a:off x="4284663" y="4005064"/>
            <a:ext cx="574675" cy="431800"/>
          </a:xfrm>
          <a:prstGeom prst="mathEqual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A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09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936103"/>
          </a:xfrm>
        </p:spPr>
        <p:txBody>
          <a:bodyPr/>
          <a:lstStyle/>
          <a:p>
            <a:r>
              <a:rPr lang="es-ES" dirty="0" smtClean="0"/>
              <a:t>PERSONA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424936" cy="4752528"/>
          </a:xfrm>
        </p:spPr>
        <p:txBody>
          <a:bodyPr/>
          <a:lstStyle/>
          <a:p>
            <a:r>
              <a:rPr lang="es-ES" dirty="0" smtClean="0"/>
              <a:t>EL CODIGO  CIVIL  EN EL TITULO  I</a:t>
            </a:r>
          </a:p>
          <a:p>
            <a:r>
              <a:rPr lang="es-ES" b="1" dirty="0" smtClean="0"/>
              <a:t> PERSONA HUMANA</a:t>
            </a:r>
          </a:p>
          <a:p>
            <a:r>
              <a:rPr lang="es-ES" b="1" dirty="0" smtClean="0"/>
              <a:t> ARTS 19 al 21</a:t>
            </a:r>
          </a:p>
          <a:p>
            <a:r>
              <a:rPr lang="es-ES" b="1" dirty="0" err="1" smtClean="0"/>
              <a:t>Arts</a:t>
            </a:r>
            <a:r>
              <a:rPr lang="es-ES" b="1" dirty="0" smtClean="0"/>
              <a:t> 22 al 24  «Capacidad»</a:t>
            </a:r>
          </a:p>
          <a:p>
            <a:r>
              <a:rPr lang="es-ES" b="1" dirty="0" smtClean="0"/>
              <a:t>Personalidad = humano </a:t>
            </a:r>
          </a:p>
          <a:p>
            <a:endParaRPr lang="es-ES" b="1" dirty="0"/>
          </a:p>
          <a:p>
            <a:r>
              <a:rPr lang="es-ES" b="1" dirty="0" smtClean="0"/>
              <a:t>DERECHOS RECONOCIDOS  A LOS  HUMANOS</a:t>
            </a:r>
          </a:p>
          <a:p>
            <a:r>
              <a:rPr lang="es-ES" b="1" dirty="0" smtClean="0"/>
              <a:t>VIDA-LIBERTAD-INTEGRIDAD FISICA-DIGNIDAD</a:t>
            </a:r>
          </a:p>
        </p:txBody>
      </p:sp>
    </p:spTree>
    <p:extLst>
      <p:ext uri="{BB962C8B-B14F-4D97-AF65-F5344CB8AC3E}">
        <p14:creationId xmlns:p14="http://schemas.microsoft.com/office/powerpoint/2010/main" val="331913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6858000"/>
          </a:xfrm>
        </p:spPr>
        <p:txBody>
          <a:bodyPr>
            <a:normAutofit fontScale="90000"/>
          </a:bodyPr>
          <a:lstStyle/>
          <a:p>
            <a:r>
              <a:rPr lang="es-ES" b="1" dirty="0" smtClean="0"/>
              <a:t>TITULO II</a:t>
            </a:r>
            <a:br>
              <a:rPr lang="es-ES" b="1" dirty="0" smtClean="0"/>
            </a:br>
            <a:r>
              <a:rPr lang="es-ES" b="1" dirty="0" smtClean="0"/>
              <a:t>CAPITULO I</a:t>
            </a:r>
            <a:br>
              <a:rPr lang="es-ES" b="1" dirty="0" smtClean="0"/>
            </a:br>
            <a:r>
              <a:rPr lang="es-ES" b="1" dirty="0" smtClean="0"/>
              <a:t>PERSONA JURIDICA  </a:t>
            </a:r>
            <a:br>
              <a:rPr lang="es-ES" b="1" dirty="0" smtClean="0"/>
            </a:br>
            <a:r>
              <a:rPr lang="es-ES" b="1" dirty="0" smtClean="0"/>
              <a:t>ART 141: «Son personas </a:t>
            </a:r>
            <a:r>
              <a:rPr lang="es-ES" b="1" dirty="0" err="1" smtClean="0"/>
              <a:t>juridicas</a:t>
            </a:r>
            <a:r>
              <a:rPr lang="es-ES" b="1" dirty="0" smtClean="0"/>
              <a:t> todos los entes  a los cuales 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el ordenamiento </a:t>
            </a:r>
            <a:r>
              <a:rPr lang="es-ES" dirty="0" err="1" smtClean="0"/>
              <a:t>juridico</a:t>
            </a:r>
            <a:r>
              <a:rPr lang="es-ES" dirty="0" smtClean="0"/>
              <a:t> les  confiere aptitud para adquirir derechos y contraer  obligaciones y para el cumplimiento de su objeto y los fines </a:t>
            </a:r>
            <a:br>
              <a:rPr lang="es-ES" dirty="0" smtClean="0"/>
            </a:br>
            <a:r>
              <a:rPr lang="es-ES" dirty="0" smtClean="0"/>
              <a:t>de su </a:t>
            </a:r>
            <a:r>
              <a:rPr lang="es-ES" dirty="0" err="1" smtClean="0"/>
              <a:t>creacion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flipV="1">
            <a:off x="1371600" y="6857999"/>
            <a:ext cx="6400800" cy="45719"/>
          </a:xfrm>
        </p:spPr>
        <p:txBody>
          <a:bodyPr>
            <a:normAutofit fontScale="25000" lnSpcReduction="20000"/>
          </a:bodyPr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3383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60045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Se considera SUJETO DE DERECHO, a un centro  de imputación ideal de deberes y derechos; esto es  aquella unidad sobre la que la ley efectúa imputaciones directas arrogándole derechos y obligaciones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971800"/>
          </a:xfrm>
        </p:spPr>
        <p:txBody>
          <a:bodyPr/>
          <a:lstStyle/>
          <a:p>
            <a:r>
              <a:rPr lang="es-ES" dirty="0" smtClean="0"/>
              <a:t>«La persona Humana  es </a:t>
            </a:r>
            <a:r>
              <a:rPr lang="es-ES" b="1" dirty="0" smtClean="0"/>
              <a:t>sujeto de  derecho</a:t>
            </a:r>
            <a:r>
              <a:rPr lang="es-ES" dirty="0" smtClean="0"/>
              <a:t>  desde su nacimiento. </a:t>
            </a:r>
          </a:p>
          <a:p>
            <a:r>
              <a:rPr lang="es-ES" dirty="0" smtClean="0"/>
              <a:t>La vida  humana comienza con la concepción .</a:t>
            </a:r>
          </a:p>
          <a:p>
            <a:r>
              <a:rPr lang="es-ES" dirty="0" smtClean="0"/>
              <a:t>El por nacer  adquiere derecho  siempre y cuando nazca  con Vida.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436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6633"/>
            <a:ext cx="7772400" cy="2664295"/>
          </a:xfrm>
        </p:spPr>
        <p:txBody>
          <a:bodyPr/>
          <a:lstStyle/>
          <a:p>
            <a:r>
              <a:rPr lang="es-ES" dirty="0" smtClean="0"/>
              <a:t>¿</a:t>
            </a:r>
            <a:r>
              <a:rPr lang="es-ES" u="sng" dirty="0" smtClean="0"/>
              <a:t>LOS ANIMALES NO HUMANOS </a:t>
            </a:r>
            <a:br>
              <a:rPr lang="es-ES" u="sng" dirty="0" smtClean="0"/>
            </a:br>
            <a:r>
              <a:rPr lang="es-ES" u="sng" dirty="0" smtClean="0"/>
              <a:t>TIENE DERECHOS?</a:t>
            </a:r>
            <a:endParaRPr lang="es-ES" u="sng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2276872"/>
            <a:ext cx="9144000" cy="4581128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El derecho es «un hecho social », es parte del plano de lo  que es, del ser.</a:t>
            </a:r>
          </a:p>
          <a:p>
            <a:r>
              <a:rPr lang="es-ES" dirty="0" smtClean="0"/>
              <a:t>De lo que es no se deriva ninguna obligación, no se puede pasar sin solución de continuidad a la  dimensión del deber </a:t>
            </a:r>
            <a:r>
              <a:rPr lang="es-ES" dirty="0"/>
              <a:t>s</a:t>
            </a:r>
            <a:r>
              <a:rPr lang="es-ES" dirty="0" smtClean="0"/>
              <a:t>er, de las obligaciones morales.</a:t>
            </a:r>
          </a:p>
          <a:p>
            <a:r>
              <a:rPr lang="es-ES" dirty="0" smtClean="0"/>
              <a:t>El derecho positivo por su mera  existencia y vigencia, no conlleva obligación moral ínsita. </a:t>
            </a:r>
          </a:p>
          <a:p>
            <a:r>
              <a:rPr lang="es-ES" dirty="0" smtClean="0"/>
              <a:t>Hay autores  como Carlos Nino , que han pensado que es posible hablar  de derechos más allá de los del derecho positivo.  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723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08719"/>
          </a:xfrm>
        </p:spPr>
        <p:txBody>
          <a:bodyPr/>
          <a:lstStyle/>
          <a:p>
            <a:r>
              <a:rPr lang="es-ES" dirty="0" smtClean="0"/>
              <a:t>Los ANH  son sujetos  Morales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0" y="1052736"/>
            <a:ext cx="9144000" cy="5805264"/>
          </a:xfrm>
        </p:spPr>
        <p:txBody>
          <a:bodyPr>
            <a:normAutofit lnSpcReduction="10000"/>
          </a:bodyPr>
          <a:lstStyle/>
          <a:p>
            <a:r>
              <a:rPr lang="es-ES" b="1" u="sng" dirty="0" smtClean="0"/>
              <a:t>DOTACION/DECLARACIÓN  DE CONCIENCIA</a:t>
            </a:r>
          </a:p>
          <a:p>
            <a:r>
              <a:rPr lang="es-ES" b="1" dirty="0" smtClean="0"/>
              <a:t>EL 7 DE JULIO DE 2012  un grupo de  </a:t>
            </a:r>
            <a:r>
              <a:rPr lang="es-ES" b="1" dirty="0" err="1" smtClean="0"/>
              <a:t>Neuro</a:t>
            </a:r>
            <a:r>
              <a:rPr lang="es-ES" b="1" dirty="0" smtClean="0"/>
              <a:t> científicos de diferentes partes del mundo se congregaron en la Universidad de Cambridge para  Declarar, en presencia de Stephen </a:t>
            </a:r>
            <a:r>
              <a:rPr lang="es-ES" b="1" dirty="0" err="1" smtClean="0"/>
              <a:t>Hawking</a:t>
            </a:r>
            <a:r>
              <a:rPr lang="es-ES" b="1" dirty="0" smtClean="0"/>
              <a:t>, </a:t>
            </a:r>
          </a:p>
          <a:p>
            <a:r>
              <a:rPr lang="es-ES" b="1" dirty="0" smtClean="0"/>
              <a:t>«… que la  ausencia de </a:t>
            </a:r>
            <a:r>
              <a:rPr lang="es-ES" b="1" dirty="0" err="1" smtClean="0"/>
              <a:t>neocortex</a:t>
            </a:r>
            <a:r>
              <a:rPr lang="es-ES" b="1" dirty="0" smtClean="0"/>
              <a:t> no impide a un organismo experimentar estados afectivos y </a:t>
            </a:r>
          </a:p>
          <a:p>
            <a:r>
              <a:rPr lang="es-ES" b="1" dirty="0" smtClean="0"/>
              <a:t>auto conciencia. </a:t>
            </a:r>
          </a:p>
          <a:p>
            <a:r>
              <a:rPr lang="es-ES" b="1" dirty="0" smtClean="0"/>
              <a:t>Es decir, los animales no humanos, como mamíferos, aves y muchas otras especies, al poseer  sustratos neurológicos, son conscientes de si mismos y tienen intereses propios»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759136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1" y="836712"/>
            <a:ext cx="3816424" cy="5904656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4139952" y="3068960"/>
            <a:ext cx="4836645" cy="32008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AR" sz="2800" dirty="0" smtClean="0"/>
              <a:t>«La Pregunta moralmente  </a:t>
            </a:r>
          </a:p>
          <a:p>
            <a:r>
              <a:rPr lang="es-AR" sz="2800" dirty="0" smtClean="0"/>
              <a:t>relevante  respecto a un animal </a:t>
            </a:r>
          </a:p>
          <a:p>
            <a:r>
              <a:rPr lang="es-AR" sz="2800" dirty="0" smtClean="0"/>
              <a:t>no es ¿Puede Pensar? </a:t>
            </a:r>
          </a:p>
          <a:p>
            <a:r>
              <a:rPr lang="es-AR" sz="2800" dirty="0" smtClean="0"/>
              <a:t>Sino ¿Pueden Sufrir?</a:t>
            </a:r>
          </a:p>
          <a:p>
            <a:endParaRPr lang="es-AR" dirty="0"/>
          </a:p>
          <a:p>
            <a:r>
              <a:rPr lang="es-AR" dirty="0"/>
              <a:t>Jeremy Bentham</a:t>
            </a:r>
          </a:p>
          <a:p>
            <a:r>
              <a:rPr lang="es-AR" dirty="0"/>
              <a:t>Filósofo</a:t>
            </a:r>
          </a:p>
          <a:p>
            <a:r>
              <a:rPr lang="es-AR" dirty="0" smtClean="0"/>
              <a:t>1748-1832 </a:t>
            </a:r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99330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</TotalTime>
  <Words>898</Words>
  <Application>Microsoft Office PowerPoint</Application>
  <PresentationFormat>Presentación en pantalla (4:3)</PresentationFormat>
  <Paragraphs>115</Paragraphs>
  <Slides>17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Presentación de PowerPoint</vt:lpstr>
      <vt:lpstr>PERSONALIDAD JURIDICA </vt:lpstr>
      <vt:lpstr>Presentación de PowerPoint</vt:lpstr>
      <vt:lpstr>PERSONA</vt:lpstr>
      <vt:lpstr>TITULO II CAPITULO I PERSONA JURIDICA   ART 141: «Son personas juridicas todos los entes  a los cuales  el ordenamiento juridico les  confiere aptitud para adquirir derechos y contraer  obligaciones y para el cumplimiento de su objeto y los fines  de su creacion</vt:lpstr>
      <vt:lpstr>Se considera SUJETO DE DERECHO, a un centro  de imputación ideal de deberes y derechos; esto es  aquella unidad sobre la que la ley efectúa imputaciones directas arrogándole derechos y obligaciones</vt:lpstr>
      <vt:lpstr>¿LOS ANIMALES NO HUMANOS  TIENE DERECHOS?</vt:lpstr>
      <vt:lpstr>Los ANH  son sujetos  Morales </vt:lpstr>
      <vt:lpstr>Presentación de PowerPoint</vt:lpstr>
      <vt:lpstr>DIFERENCIAS ENTRE HUMANOS Y ANH</vt:lpstr>
      <vt:lpstr>PALABRA « PERSONA»  SENTIDOS Oscar Horta  dice:</vt:lpstr>
      <vt:lpstr>Persona en sentido Jurídico</vt:lpstr>
      <vt:lpstr>SUJETOS  DE  DERECHOS  RECONOCIDOS  </vt:lpstr>
      <vt:lpstr>Legislación  Comparada  </vt:lpstr>
      <vt:lpstr>Legislación Argentina Nacional </vt:lpstr>
      <vt:lpstr>¿Pueden los ANH  ser  sujetos de derechos?  SI. Que derechos deberían reconocerse la Vida, La Libertad , La integridad física, la Dignidad. El Cambio  de Status  de  los ANH, es una decisión  de la Sociedad. No es  un problema  ni filosofíco, ni jurídico</vt:lpstr>
      <vt:lpstr>GRACIAS POR SU ATENCION</vt:lpstr>
    </vt:vector>
  </TitlesOfParts>
  <Company>GP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vickie gonzalez silvano</dc:creator>
  <cp:lastModifiedBy>Luffi</cp:lastModifiedBy>
  <cp:revision>28</cp:revision>
  <dcterms:created xsi:type="dcterms:W3CDTF">2017-11-05T17:19:10Z</dcterms:created>
  <dcterms:modified xsi:type="dcterms:W3CDTF">2018-03-13T20:26:32Z</dcterms:modified>
</cp:coreProperties>
</file>